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58" r:id="rId3"/>
    <p:sldId id="259" r:id="rId4"/>
    <p:sldId id="263" r:id="rId5"/>
    <p:sldId id="261" r:id="rId6"/>
    <p:sldId id="262" r:id="rId7"/>
    <p:sldId id="265" r:id="rId8"/>
    <p:sldId id="264" r:id="rId9"/>
    <p:sldId id="266" r:id="rId10"/>
    <p:sldId id="260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750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A7F93C-EF08-458F-82AB-FE451B5774B5}" type="datetimeFigureOut">
              <a:rPr lang="en-US" smtClean="0"/>
              <a:pPr/>
              <a:t>8/6/2016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C634D1-716B-49CB-9714-865E10A2D0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23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64139-9746-464D-B66D-25B2F375706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0321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১ম</a:t>
            </a:r>
            <a:r>
              <a:rPr lang="en-US" baseline="0" smtClean="0"/>
              <a:t> ছবিতে পানি ধরা কী সেটি বোঝানো হয়েছে। পরের দুইটা ছবি ফসলের জন্য প্রযোজ্য।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C634D1-716B-49CB-9714-865E10A2D077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0938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প্রত্যেক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জোড়া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থেকে</a:t>
            </a:r>
            <a:r>
              <a:rPr lang="en-US" baseline="0" dirty="0" smtClean="0"/>
              <a:t> ১ </a:t>
            </a:r>
            <a:r>
              <a:rPr lang="en-US" baseline="0" dirty="0" err="1" smtClean="0"/>
              <a:t>জন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শিক্ষার্থী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একটি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উপাদান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ব্লাকবোর্ডে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লিখে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আসবে</a:t>
            </a:r>
            <a:r>
              <a:rPr lang="en-US" baseline="0" dirty="0" smtClean="0"/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6DFE56-4A09-44D3-82FB-F25F7231ADDF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354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smtClean="0"/>
              <a:t>দলীয় কাজের উত্তর</a:t>
            </a:r>
            <a:r>
              <a:rPr lang="bn-BD" baseline="0" smtClean="0"/>
              <a:t> প্রত্যেক দলের দলনেতা উপস্থাপন করবে। পরে  শিক্ষক মহোদয় সঠিকতা যাচাই করবেন।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6DFE56-4A09-44D3-82FB-F25F7231ADDF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153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3/22/2015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3/22/2015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3/22/2015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3/22/2015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3/22/2015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3/22/2015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3/22/2015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3/22/2015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3/22/2015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3/22/2015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3/22/2015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3/22/2015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dissolve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hyperlink" Target="mailto:utpal96mosiahati@gmail.co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/>
          <p:nvPr/>
        </p:nvGrpSpPr>
        <p:grpSpPr>
          <a:xfrm>
            <a:off x="1094510" y="638353"/>
            <a:ext cx="6664036" cy="5520906"/>
            <a:chOff x="1094510" y="793630"/>
            <a:chExt cx="6664036" cy="5520906"/>
          </a:xfrm>
          <a:solidFill>
            <a:schemeClr val="tx2">
              <a:lumMod val="40000"/>
              <a:lumOff val="60000"/>
            </a:schemeClr>
          </a:solidFill>
        </p:grpSpPr>
        <p:grpSp>
          <p:nvGrpSpPr>
            <p:cNvPr id="3" name="Group 8"/>
            <p:cNvGrpSpPr/>
            <p:nvPr/>
          </p:nvGrpSpPr>
          <p:grpSpPr>
            <a:xfrm>
              <a:off x="1094510" y="793630"/>
              <a:ext cx="6664036" cy="5520906"/>
              <a:chOff x="1052945" y="1011382"/>
              <a:chExt cx="6664036" cy="4336474"/>
            </a:xfrm>
            <a:grpFill/>
          </p:grpSpPr>
          <p:sp>
            <p:nvSpPr>
              <p:cNvPr id="11" name="Cloud 10"/>
              <p:cNvSpPr/>
              <p:nvPr/>
            </p:nvSpPr>
            <p:spPr>
              <a:xfrm>
                <a:off x="1052945" y="1011382"/>
                <a:ext cx="6664036" cy="4336474"/>
              </a:xfrm>
              <a:prstGeom prst="cloud">
                <a:avLst/>
              </a:prstGeom>
              <a:ln/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505241" y="2989306"/>
                <a:ext cx="5153889" cy="1764757"/>
              </a:xfrm>
              <a:prstGeom prst="rect">
                <a:avLst/>
              </a:prstGeom>
              <a:noFill/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txBody>
              <a:bodyPr wrap="square">
                <a:spAutoFit/>
              </a:bodyPr>
              <a:lstStyle/>
              <a:p>
                <a:pPr marL="571500" indent="-571500" algn="ctr">
                  <a:buFont typeface="Wingdings"/>
                  <a:buChar char="Ü"/>
                </a:pPr>
                <a:r>
                  <a:rPr lang="bn-BD" sz="2800" dirty="0" smtClean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itchFamily="2" charset="0"/>
                    <a:cs typeface="NikoshBAN" pitchFamily="2" charset="0"/>
                    <a:sym typeface="Wingdings"/>
                  </a:rPr>
                  <a:t>সম্ম</a:t>
                </a:r>
                <a:r>
                  <a:rPr lang="bn-BD" sz="2800" dirty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itchFamily="2" charset="0"/>
                    <a:cs typeface="NikoshBAN" pitchFamily="2" charset="0"/>
                    <a:sym typeface="Wingdings"/>
                  </a:rPr>
                  <a:t>া</a:t>
                </a:r>
                <a:r>
                  <a:rPr lang="bn-BD" sz="2800" dirty="0" smtClean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itchFamily="2" charset="0"/>
                    <a:cs typeface="NikoshBAN" pitchFamily="2" charset="0"/>
                    <a:sym typeface="Wingdings"/>
                  </a:rPr>
                  <a:t>নিত মডেল কন্টেন্ট </a:t>
                </a:r>
                <a:r>
                  <a:rPr lang="bn-BD" sz="2800" dirty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itchFamily="2" charset="0"/>
                    <a:cs typeface="NikoshBAN" pitchFamily="2" charset="0"/>
                    <a:sym typeface="Wingdings"/>
                  </a:rPr>
                  <a:t>ব্যবহারকারী/ শিক্ষকবৃন্দ এই কন্টেন্টটি পাঠদানের পূর্বে স্লাইড নোটের নির্দেশনাগুলো পড়ে নিলে ভালো </a:t>
                </a:r>
                <a:r>
                  <a:rPr lang="bn-BD" sz="2800" dirty="0" smtClean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itchFamily="2" charset="0"/>
                    <a:cs typeface="NikoshBAN" pitchFamily="2" charset="0"/>
                    <a:sym typeface="Wingdings"/>
                  </a:rPr>
                  <a:t>হবে</a:t>
                </a:r>
                <a:r>
                  <a:rPr lang="en-US" sz="2800" dirty="0" smtClean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itchFamily="2" charset="0"/>
                    <a:cs typeface="NikoshBAN" pitchFamily="2" charset="0"/>
                    <a:sym typeface="Wingdings"/>
                  </a:rPr>
                  <a:t>। </a:t>
                </a:r>
                <a:r>
                  <a:rPr lang="en-US" sz="2800" dirty="0" err="1" smtClean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itchFamily="2" charset="0"/>
                    <a:cs typeface="NikoshBAN" pitchFamily="2" charset="0"/>
                    <a:sym typeface="Wingdings"/>
                  </a:rPr>
                  <a:t>প্রয়োজনে</a:t>
                </a:r>
                <a:r>
                  <a:rPr lang="en-US" sz="2800" dirty="0" smtClean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itchFamily="2" charset="0"/>
                    <a:cs typeface="NikoshBAN" pitchFamily="2" charset="0"/>
                    <a:sym typeface="Wingdings"/>
                  </a:rPr>
                  <a:t> </a:t>
                </a:r>
                <a:r>
                  <a:rPr lang="en-US" sz="2800" dirty="0" err="1" smtClean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itchFamily="2" charset="0"/>
                    <a:cs typeface="NikoshBAN" pitchFamily="2" charset="0"/>
                    <a:sym typeface="Wingdings"/>
                  </a:rPr>
                  <a:t>শিক্ষকরা</a:t>
                </a:r>
                <a:r>
                  <a:rPr lang="en-US" sz="2800" dirty="0" smtClean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itchFamily="2" charset="0"/>
                    <a:cs typeface="NikoshBAN" pitchFamily="2" charset="0"/>
                    <a:sym typeface="Wingdings"/>
                  </a:rPr>
                  <a:t> </a:t>
                </a:r>
                <a:r>
                  <a:rPr lang="en-US" sz="2800" dirty="0" err="1" smtClean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itchFamily="2" charset="0"/>
                    <a:cs typeface="NikoshBAN" pitchFamily="2" charset="0"/>
                    <a:sym typeface="Wingdings"/>
                  </a:rPr>
                  <a:t>নিজস্ব</a:t>
                </a:r>
                <a:r>
                  <a:rPr lang="en-US" sz="2800" dirty="0" smtClean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itchFamily="2" charset="0"/>
                    <a:cs typeface="NikoshBAN" pitchFamily="2" charset="0"/>
                    <a:sym typeface="Wingdings"/>
                  </a:rPr>
                  <a:t> </a:t>
                </a:r>
                <a:r>
                  <a:rPr lang="en-US" sz="2800" dirty="0" err="1" smtClean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itchFamily="2" charset="0"/>
                    <a:cs typeface="NikoshBAN" pitchFamily="2" charset="0"/>
                    <a:sym typeface="Wingdings"/>
                  </a:rPr>
                  <a:t>কৌশল</a:t>
                </a:r>
                <a:r>
                  <a:rPr lang="en-US" sz="2800" dirty="0" smtClean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itchFamily="2" charset="0"/>
                    <a:cs typeface="NikoshBAN" pitchFamily="2" charset="0"/>
                    <a:sym typeface="Wingdings"/>
                  </a:rPr>
                  <a:t> </a:t>
                </a:r>
                <a:r>
                  <a:rPr lang="en-US" sz="2800" dirty="0" err="1" smtClean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itchFamily="2" charset="0"/>
                    <a:cs typeface="NikoshBAN" pitchFamily="2" charset="0"/>
                    <a:sym typeface="Wingdings"/>
                  </a:rPr>
                  <a:t>ব্যবহার</a:t>
                </a:r>
                <a:r>
                  <a:rPr lang="en-US" sz="2800" dirty="0" smtClean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itchFamily="2" charset="0"/>
                    <a:cs typeface="NikoshBAN" pitchFamily="2" charset="0"/>
                    <a:sym typeface="Wingdings"/>
                  </a:rPr>
                  <a:t> </a:t>
                </a:r>
                <a:r>
                  <a:rPr lang="en-US" sz="2800" dirty="0" err="1" smtClean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itchFamily="2" charset="0"/>
                    <a:cs typeface="NikoshBAN" pitchFamily="2" charset="0"/>
                    <a:sym typeface="Wingdings"/>
                  </a:rPr>
                  <a:t>করতে</a:t>
                </a:r>
                <a:r>
                  <a:rPr lang="en-US" sz="2800" dirty="0" smtClean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itchFamily="2" charset="0"/>
                    <a:cs typeface="NikoshBAN" pitchFamily="2" charset="0"/>
                    <a:sym typeface="Wingdings"/>
                  </a:rPr>
                  <a:t> </a:t>
                </a:r>
                <a:r>
                  <a:rPr lang="en-US" sz="2800" dirty="0" err="1" smtClean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itchFamily="2" charset="0"/>
                    <a:cs typeface="NikoshBAN" pitchFamily="2" charset="0"/>
                    <a:sym typeface="Wingdings"/>
                  </a:rPr>
                  <a:t>পারবেন</a:t>
                </a:r>
                <a:r>
                  <a:rPr lang="en-US" sz="2800" dirty="0" smtClean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itchFamily="2" charset="0"/>
                    <a:cs typeface="NikoshBAN" pitchFamily="2" charset="0"/>
                    <a:sym typeface="Wingdings"/>
                  </a:rPr>
                  <a:t>।</a:t>
                </a:r>
                <a:endParaRPr lang="bn-BD" sz="2800" dirty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NikoshBAN" pitchFamily="2" charset="0"/>
                  <a:cs typeface="NikoshBAN" pitchFamily="2" charset="0"/>
                  <a:sym typeface="Wingdings"/>
                </a:endParaRPr>
              </a:p>
            </p:txBody>
          </p:sp>
        </p:grpSp>
        <p:sp>
          <p:nvSpPr>
            <p:cNvPr id="10" name="Rectangle 9"/>
            <p:cNvSpPr/>
            <p:nvPr/>
          </p:nvSpPr>
          <p:spPr>
            <a:xfrm>
              <a:off x="2182481" y="1863632"/>
              <a:ext cx="4572000" cy="120032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571500" indent="-571500" algn="ctr"/>
              <a:r>
                <a:rPr lang="en-US" sz="3600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  <a:sym typeface="Wingdings"/>
                </a:rPr>
                <a:t>	</a:t>
              </a:r>
              <a:r>
                <a:rPr lang="bn-BD" sz="3600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  <a:sym typeface="Wingdings"/>
                </a:rPr>
                <a:t>এই </a:t>
              </a:r>
              <a:r>
                <a:rPr lang="bn-BD" sz="3600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  <a:sym typeface="Wingdings"/>
                </a:rPr>
                <a:t>স্লাইডটি শিক্ষকবৃন্দ </a:t>
              </a:r>
              <a:r>
                <a:rPr lang="bn-BD" sz="3600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  <a:sym typeface="Wingdings"/>
                </a:rPr>
                <a:t>তথা</a:t>
              </a:r>
              <a:r>
                <a:rPr lang="en-US" sz="3600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  <a:sym typeface="Wingdings"/>
                </a:rPr>
                <a:t> </a:t>
              </a:r>
              <a:r>
                <a:rPr lang="bn-BD" sz="3600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  <a:sym typeface="Wingdings"/>
                </a:rPr>
                <a:t>কন্টেন্ট </a:t>
              </a:r>
              <a:r>
                <a:rPr lang="bn-BD" sz="3600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  <a:sym typeface="Wingdings"/>
                </a:rPr>
                <a:t>ব্যবহারকারীর </a:t>
              </a:r>
              <a:r>
                <a:rPr lang="bn-BD" sz="3600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  <a:sym typeface="Wingdings"/>
                </a:rPr>
                <a:t>জন্য</a:t>
              </a:r>
              <a:r>
                <a:rPr lang="en-US" sz="3600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  <a:sym typeface="Wingdings"/>
                </a:rPr>
                <a:t>।</a:t>
              </a:r>
              <a:endParaRPr lang="bn-BD" sz="3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  <a:sym typeface="Wingdings"/>
              </a:endParaRPr>
            </a:p>
          </p:txBody>
        </p:sp>
      </p:grp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298209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450512"/>
            <a:ext cx="4038599" cy="27514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3479801"/>
            <a:ext cx="3962400" cy="28470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8200" y="3581400"/>
            <a:ext cx="4038600" cy="27496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7-Point Star 4"/>
          <p:cNvSpPr/>
          <p:nvPr/>
        </p:nvSpPr>
        <p:spPr>
          <a:xfrm>
            <a:off x="4800600" y="685800"/>
            <a:ext cx="3733800" cy="2514600"/>
          </a:xfrm>
          <a:prstGeom prst="star7">
            <a:avLst>
              <a:gd name="adj" fmla="val 25097"/>
              <a:gd name="hf" fmla="val 102572"/>
              <a:gd name="vf" fmla="val 105210"/>
            </a:avLst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অগভীর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চাষ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219226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685800" y="3733800"/>
            <a:ext cx="3581400" cy="2286000"/>
          </a:xfrm>
          <a:prstGeom prst="ellips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জাবড়া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প্রয়োগ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381000" y="520148"/>
            <a:ext cx="4191000" cy="2832652"/>
            <a:chOff x="381000" y="520148"/>
            <a:chExt cx="4191000" cy="2832652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1000" y="520148"/>
              <a:ext cx="4191000" cy="283265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7" name="Rectangular Callout 6"/>
            <p:cNvSpPr/>
            <p:nvPr/>
          </p:nvSpPr>
          <p:spPr>
            <a:xfrm>
              <a:off x="3181739" y="2438400"/>
              <a:ext cx="1295400" cy="533400"/>
            </a:xfrm>
            <a:prstGeom prst="wedgeRectCallout">
              <a:avLst>
                <a:gd name="adj1" fmla="val -82057"/>
                <a:gd name="adj2" fmla="val 56902"/>
              </a:avLst>
            </a:prstGeom>
            <a:solidFill>
              <a:srgbClr val="FF99F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জাবড়া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724401" y="474552"/>
            <a:ext cx="3962400" cy="3119187"/>
            <a:chOff x="4724401" y="474552"/>
            <a:chExt cx="3962400" cy="2878248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24401" y="474552"/>
              <a:ext cx="3962400" cy="2878248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8" name="TextBox 7"/>
            <p:cNvSpPr txBox="1"/>
            <p:nvPr/>
          </p:nvSpPr>
          <p:spPr>
            <a:xfrm>
              <a:off x="4876800" y="2264196"/>
              <a:ext cx="3733800" cy="9940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smtClean="0">
                  <a:solidFill>
                    <a:schemeClr val="accent6">
                      <a:lumMod val="40000"/>
                      <a:lumOff val="60000"/>
                    </a:schemeClr>
                  </a:solidFill>
                  <a:latin typeface="NikoshBAN" pitchFamily="2" charset="0"/>
                  <a:cs typeface="NikoshBAN" pitchFamily="2" charset="0"/>
                </a:rPr>
                <a:t>রস সংরক্ষণের জন্য জাবড়া ঢেকে দেয়া</a:t>
              </a:r>
              <a:endParaRPr lang="en-US" sz="3200" dirty="0">
                <a:solidFill>
                  <a:schemeClr val="accent6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724400" y="3581400"/>
            <a:ext cx="3957483" cy="2667000"/>
            <a:chOff x="4724400" y="3581400"/>
            <a:chExt cx="3957483" cy="2667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24400" y="3581400"/>
              <a:ext cx="3957483" cy="266700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1" name="TextBox 10"/>
            <p:cNvSpPr txBox="1"/>
            <p:nvPr/>
          </p:nvSpPr>
          <p:spPr>
            <a:xfrm>
              <a:off x="4953000" y="5715000"/>
              <a:ext cx="3581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বাষ্পীভবন রোধে পলিথিন ব্যবহার</a:t>
              </a:r>
              <a:endParaRPr lang="en-US" sz="24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01219226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523875"/>
            <a:ext cx="4114800" cy="2828925"/>
          </a:xfrm>
          <a:prstGeom prst="roundRect">
            <a:avLst>
              <a:gd name="adj" fmla="val 16667"/>
            </a:avLst>
          </a:prstGeom>
          <a:ln>
            <a:solidFill>
              <a:schemeClr val="accent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581400"/>
            <a:ext cx="4038600" cy="2778327"/>
          </a:xfrm>
          <a:prstGeom prst="roundRect">
            <a:avLst>
              <a:gd name="adj" fmla="val 16667"/>
            </a:avLst>
          </a:prstGeom>
          <a:ln>
            <a:solidFill>
              <a:schemeClr val="accent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8200" y="3428999"/>
            <a:ext cx="4038600" cy="2921541"/>
          </a:xfrm>
          <a:prstGeom prst="roundRect">
            <a:avLst>
              <a:gd name="adj" fmla="val 16667"/>
            </a:avLst>
          </a:prstGeom>
          <a:ln>
            <a:solidFill>
              <a:schemeClr val="accent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Explosion 1 4"/>
          <p:cNvSpPr/>
          <p:nvPr/>
        </p:nvSpPr>
        <p:spPr>
          <a:xfrm>
            <a:off x="4953000" y="685800"/>
            <a:ext cx="3505200" cy="2514600"/>
          </a:xfrm>
          <a:prstGeom prst="irregularSeal1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পানি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ধরা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219226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528546"/>
            <a:ext cx="4038599" cy="27352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533400"/>
            <a:ext cx="4042604" cy="26716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8200" y="3505201"/>
            <a:ext cx="4038600" cy="28058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Explosion 1 4"/>
          <p:cNvSpPr/>
          <p:nvPr/>
        </p:nvSpPr>
        <p:spPr>
          <a:xfrm>
            <a:off x="609600" y="3657600"/>
            <a:ext cx="3505200" cy="2514600"/>
          </a:xfrm>
          <a:prstGeom prst="irregularSeal1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আঁচড়ানো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219226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477046"/>
            <a:ext cx="4024552" cy="27249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399" y="457200"/>
            <a:ext cx="3932939" cy="28025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3429000"/>
            <a:ext cx="4038599" cy="29850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Explosion 1 4"/>
          <p:cNvSpPr/>
          <p:nvPr/>
        </p:nvSpPr>
        <p:spPr>
          <a:xfrm>
            <a:off x="4800600" y="3581400"/>
            <a:ext cx="3810000" cy="2362200"/>
          </a:xfrm>
          <a:prstGeom prst="irregularSeal1">
            <a:avLst/>
          </a:prstGeom>
          <a:ln>
            <a:solidFill>
              <a:schemeClr val="accent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সারির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দিক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পরিবর্তন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219226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3505200"/>
            <a:ext cx="4038600" cy="28227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028" y="479044"/>
            <a:ext cx="3920772" cy="28229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400" y="3581400"/>
            <a:ext cx="3962400" cy="27564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Explosion 1 4"/>
          <p:cNvSpPr/>
          <p:nvPr/>
        </p:nvSpPr>
        <p:spPr>
          <a:xfrm>
            <a:off x="609600" y="685800"/>
            <a:ext cx="3733800" cy="2438400"/>
          </a:xfrm>
          <a:prstGeom prst="irregularSeal1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জৈব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সার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219226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1295400"/>
            <a:ext cx="2971800" cy="1143000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b="1" dirty="0" err="1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3228970"/>
            <a:ext cx="7086600" cy="149543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কীভাবে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তুমি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বুঝবে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ফসল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উৎপাদনে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খরা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অবস্থা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বিরাজ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করছে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543800" y="5867400"/>
            <a:ext cx="990600" cy="304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সময়: ৫ মিনিট</a:t>
            </a:r>
            <a:endParaRPr lang="en-AU" sz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695700" y="723900"/>
            <a:ext cx="1676400" cy="3124200"/>
          </a:xfrm>
          <a:prstGeom prst="rightArrowCallout">
            <a:avLst>
              <a:gd name="adj1" fmla="val 35395"/>
              <a:gd name="adj2" fmla="val 25000"/>
              <a:gd name="adj3" fmla="val 25000"/>
              <a:gd name="adj4" fmla="val 64977"/>
            </a:avLst>
          </a:prstGeom>
          <a:ln/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vert270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b="1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</a:t>
            </a:r>
            <a:r>
              <a:rPr lang="en-US" b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3352800"/>
            <a:ext cx="7086600" cy="1219200"/>
          </a:xfrm>
          <a:prstGeom prst="round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buNone/>
            </a:pPr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উচ্চতাপে অনাবৃষ্টির কারণে ফসল উৎপাদনে কোন কোন কৌশল অবলম্বন করা উচিত বলে তুমি মনে কর?</a:t>
            </a:r>
            <a:endParaRPr lang="en-US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315200" y="5791200"/>
            <a:ext cx="990600" cy="304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সময়: ১৫ মিনিট</a:t>
            </a:r>
            <a:endParaRPr lang="en-AU" sz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838200" y="2090976"/>
            <a:ext cx="7239000" cy="316682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খরা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সহনশীল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বোঝ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?</a:t>
            </a:r>
          </a:p>
          <a:p>
            <a:pPr marL="457200" indent="-457200">
              <a:buAutoNum type="arabicPeriod"/>
            </a:pP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কীভাবে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তুমি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মাটির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ছিদ্র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নষ্ট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করবে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?</a:t>
            </a:r>
          </a:p>
          <a:p>
            <a:pPr marL="457200" indent="-457200">
              <a:buAutoNum type="arabicPeriod"/>
            </a:pP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জাবড়া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প্রয়োগ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?</a:t>
            </a:r>
          </a:p>
          <a:p>
            <a:pPr marL="457200" indent="-457200">
              <a:buAutoNum type="arabicPeriod"/>
            </a:pP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পানি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ধরার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পদ্ধতি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গুলো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?</a:t>
            </a:r>
          </a:p>
          <a:p>
            <a:pPr marL="457200" indent="-457200">
              <a:buAutoNum type="arabicPeriod"/>
            </a:pP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জৈব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সার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ব্যবহারে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উপকার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পাওয়া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3276600" y="914400"/>
            <a:ext cx="2362200" cy="9906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48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48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1143000"/>
            <a:ext cx="4495800" cy="1828800"/>
          </a:xfrm>
          <a:prstGeom prst="left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3657600"/>
            <a:ext cx="5562600" cy="1524000"/>
          </a:xfrm>
          <a:effectLst>
            <a:glow rad="1397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en-US" sz="36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খরা</a:t>
            </a:r>
            <a:r>
              <a:rPr lang="en-US" sz="36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সহনশীল</a:t>
            </a:r>
            <a:r>
              <a:rPr lang="en-US" sz="36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ফসলের</a:t>
            </a:r>
            <a:r>
              <a:rPr lang="en-US" sz="36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জাতের</a:t>
            </a:r>
            <a:r>
              <a:rPr lang="en-US" sz="36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>
              <a:buNone/>
            </a:pPr>
            <a:r>
              <a:rPr lang="en-US" sz="36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6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তালিকা</a:t>
            </a:r>
            <a:r>
              <a:rPr lang="en-US" sz="36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36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আনবে</a:t>
            </a:r>
            <a:r>
              <a:rPr lang="en-US" sz="36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b="1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Mahadi_ batarfly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3732" y="762000"/>
            <a:ext cx="8223068" cy="5482045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1143000" y="3048000"/>
            <a:ext cx="6781800" cy="1066799"/>
          </a:xfrm>
          <a:prstGeom prst="rect">
            <a:avLst/>
          </a:prstGeom>
          <a:noFill/>
        </p:spPr>
        <p:txBody>
          <a:bodyPr wrap="square" rtlCol="0">
            <a:prstTxWarp prst="textPlain">
              <a:avLst>
                <a:gd name="adj" fmla="val 47242"/>
              </a:avLst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900" b="1" dirty="0" err="1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9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900" b="1" dirty="0" err="1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শুভেচ্ছা</a:t>
            </a:r>
            <a:endParaRPr lang="en-US" sz="900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flower-game-screenshot-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895540"/>
            <a:ext cx="7543800" cy="5066919"/>
          </a:xfrm>
          <a:prstGeom prst="round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1981200"/>
            <a:ext cx="4038600" cy="1219200"/>
          </a:xfrm>
          <a:prstGeom prst="beve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8000" b="1" dirty="0" err="1" smtClean="0">
                <a:ln w="11430"/>
                <a:solidFill>
                  <a:srgbClr val="00206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8000" b="1" dirty="0">
              <a:ln w="11430"/>
              <a:solidFill>
                <a:srgbClr val="002060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22222E-6 L 0.00417 0.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1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219200" y="990600"/>
            <a:ext cx="2590800" cy="646986"/>
          </a:xfrm>
          <a:prstGeom prst="roundRect">
            <a:avLst/>
          </a:prstGeom>
          <a:solidFill>
            <a:srgbClr val="FFFF00"/>
          </a:solidFill>
          <a:ln>
            <a:solidFill>
              <a:srgbClr val="C00000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Placeholder 6" descr="Ut-Me.jpg"/>
          <p:cNvPicPr>
            <a:picLocks noGrp="1" noChangeAspect="1"/>
          </p:cNvPicPr>
          <p:nvPr>
            <p:ph type="pic" idx="1"/>
          </p:nvPr>
        </p:nvPicPr>
        <p:blipFill>
          <a:blip r:embed="rId3"/>
          <a:stretch>
            <a:fillRect/>
          </a:stretch>
        </p:blipFill>
        <p:spPr>
          <a:xfrm>
            <a:off x="1676401" y="2286000"/>
            <a:ext cx="1600200" cy="166871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9" name="Rounded Rectangle 8"/>
          <p:cNvSpPr/>
          <p:nvPr/>
        </p:nvSpPr>
        <p:spPr>
          <a:xfrm>
            <a:off x="533400" y="2133600"/>
            <a:ext cx="3886200" cy="4191000"/>
          </a:xfrm>
          <a:prstGeom prst="roundRect">
            <a:avLst/>
          </a:prstGeom>
          <a:ln w="76200"/>
          <a:effectLst>
            <a:glow rad="101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dirty="0" smtClean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3600" b="1" dirty="0" smtClean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2800" b="1" dirty="0" smtClean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উৎপল</a:t>
            </a:r>
            <a:r>
              <a:rPr lang="en-US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বিশ্বাস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en-US" sz="3200" dirty="0" smtClean="0">
                <a:latin typeface="NikoshBAN" pitchFamily="2" charset="0"/>
                <a:cs typeface="NikoshBAN" pitchFamily="2" charset="0"/>
              </a:rPr>
            </a:br>
            <a:r>
              <a:rPr lang="en-US" sz="2400" dirty="0" err="1" smtClean="0">
                <a:solidFill>
                  <a:srgbClr val="330BC5"/>
                </a:solidFill>
                <a:latin typeface="NikoshBAN" pitchFamily="2" charset="0"/>
                <a:cs typeface="NikoshBAN" pitchFamily="2" charset="0"/>
              </a:rPr>
              <a:t>সিনিয়র</a:t>
            </a:r>
            <a:r>
              <a:rPr lang="en-US" sz="2400" dirty="0" smtClean="0">
                <a:solidFill>
                  <a:srgbClr val="330BC5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330BC5"/>
                </a:solidFill>
                <a:latin typeface="NikoshBAN" pitchFamily="2" charset="0"/>
                <a:cs typeface="NikoshBAN" pitchFamily="2" charset="0"/>
              </a:rPr>
              <a:t>সহকারী</a:t>
            </a:r>
            <a:r>
              <a:rPr lang="en-US" sz="2400" dirty="0" smtClean="0">
                <a:solidFill>
                  <a:srgbClr val="330BC5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330BC5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2400" dirty="0" smtClean="0">
                <a:solidFill>
                  <a:srgbClr val="330BC5"/>
                </a:solidFill>
                <a:latin typeface="NikoshBAN" pitchFamily="2" charset="0"/>
                <a:cs typeface="NikoshBAN" pitchFamily="2" charset="0"/>
              </a:rPr>
              <a:t> (</a:t>
            </a:r>
            <a:r>
              <a:rPr lang="en-US" sz="2400" dirty="0" err="1" smtClean="0">
                <a:solidFill>
                  <a:srgbClr val="330BC5"/>
                </a:solidFill>
                <a:latin typeface="NikoshBAN" pitchFamily="2" charset="0"/>
                <a:cs typeface="NikoshBAN" pitchFamily="2" charset="0"/>
              </a:rPr>
              <a:t>শরীরচর্চা</a:t>
            </a:r>
            <a:r>
              <a:rPr lang="en-US" sz="2400" dirty="0" smtClean="0">
                <a:solidFill>
                  <a:srgbClr val="330BC5"/>
                </a:solidFill>
                <a:latin typeface="NikoshBAN" pitchFamily="2" charset="0"/>
                <a:cs typeface="NikoshBAN" pitchFamily="2" charset="0"/>
              </a:rPr>
              <a:t>)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</a:br>
            <a:r>
              <a:rPr lang="en-US" sz="2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লখাইডাংগা</a:t>
            </a:r>
            <a:r>
              <a:rPr lang="en-US" sz="2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মাধ্যমিক</a:t>
            </a:r>
            <a:r>
              <a:rPr lang="en-US" sz="2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বিদ্যালয়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</a:br>
            <a:r>
              <a:rPr lang="en-US" sz="2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মণিরামপুর</a:t>
            </a:r>
            <a:r>
              <a:rPr lang="en-US" sz="2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যশোর</a:t>
            </a:r>
            <a:r>
              <a:rPr lang="en-US" sz="2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ctr"/>
            <a:r>
              <a:rPr lang="en-US" sz="1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E-mail: </a:t>
            </a:r>
            <a:r>
              <a:rPr lang="en-US" sz="1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  <a:hlinkClick r:id="rId4"/>
              </a:rPr>
              <a:t>utpal</a:t>
            </a:r>
            <a:r>
              <a:rPr lang="en-US" sz="1400" dirty="0" smtClean="0">
                <a:solidFill>
                  <a:srgbClr val="002060"/>
                </a:solidFill>
                <a:cs typeface="NikoshBAN" pitchFamily="2" charset="0"/>
                <a:hlinkClick r:id="rId4"/>
              </a:rPr>
              <a:t>96</a:t>
            </a:r>
            <a:r>
              <a:rPr lang="en-US" sz="1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  <a:hlinkClick r:id="rId4"/>
              </a:rPr>
              <a:t>mosiahati@gmail.com</a:t>
            </a:r>
            <a:endParaRPr lang="en-US" sz="14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1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Mobile :  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NikoshBAN" pitchFamily="2" charset="0"/>
              </a:rPr>
              <a:t>01713923056 </a:t>
            </a:r>
            <a:endParaRPr lang="en-US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5105400" y="990600"/>
            <a:ext cx="2743200" cy="646986"/>
          </a:xfrm>
          <a:prstGeom prst="round2Diag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00000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724400" y="2133600"/>
            <a:ext cx="3810000" cy="4191000"/>
          </a:xfrm>
          <a:prstGeom prst="roundRect">
            <a:avLst/>
          </a:prstGeom>
          <a:ln/>
          <a:effectLst>
            <a:glow rad="1397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800" b="1" dirty="0" smtClean="0">
                <a:solidFill>
                  <a:srgbClr val="330BC5"/>
                </a:solidFill>
                <a:latin typeface="NikoshBAN" pitchFamily="2" charset="0"/>
                <a:cs typeface="NikoshBAN" pitchFamily="2" charset="0"/>
              </a:rPr>
              <a:t>৮ম</a:t>
            </a:r>
            <a:r>
              <a:rPr lang="bn-BD" sz="2800" b="1" dirty="0" smtClean="0">
                <a:solidFill>
                  <a:srgbClr val="330BC5"/>
                </a:solidFill>
                <a:latin typeface="NikoshBAN" pitchFamily="2" charset="0"/>
                <a:cs typeface="NikoshBAN" pitchFamily="2" charset="0"/>
              </a:rPr>
              <a:t> শ্রে</a:t>
            </a:r>
            <a:r>
              <a:rPr lang="en-US" sz="2800" b="1" dirty="0" err="1" smtClean="0">
                <a:solidFill>
                  <a:srgbClr val="330BC5"/>
                </a:solidFill>
                <a:latin typeface="NikoshBAN" pitchFamily="2" charset="0"/>
                <a:cs typeface="NikoshBAN" pitchFamily="2" charset="0"/>
              </a:rPr>
              <a:t>ণি</a:t>
            </a:r>
            <a:endParaRPr lang="bn-BD" sz="2800" b="1" dirty="0" smtClean="0">
              <a:solidFill>
                <a:srgbClr val="330BC5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bn-BD" sz="3200" dirty="0" smtClean="0">
                <a:solidFill>
                  <a:srgbClr val="330BC5"/>
                </a:solidFill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3200" dirty="0" smtClean="0">
                <a:solidFill>
                  <a:srgbClr val="330BC5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bn-BD" sz="3200" dirty="0" smtClean="0">
                <a:solidFill>
                  <a:srgbClr val="330BC5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330BC5"/>
                </a:solidFill>
                <a:latin typeface="NikoshBAN" pitchFamily="2" charset="0"/>
                <a:cs typeface="NikoshBAN" pitchFamily="2" charset="0"/>
              </a:rPr>
              <a:t>কৃষি</a:t>
            </a:r>
            <a:r>
              <a:rPr lang="en-US" sz="3200" dirty="0" smtClean="0">
                <a:solidFill>
                  <a:srgbClr val="330BC5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330BC5"/>
                </a:solidFill>
                <a:latin typeface="NikoshBAN" pitchFamily="2" charset="0"/>
                <a:cs typeface="NikoshBAN" pitchFamily="2" charset="0"/>
              </a:rPr>
              <a:t>শিক্ষা</a:t>
            </a:r>
            <a:endParaRPr lang="en-US" sz="3200" dirty="0" smtClean="0">
              <a:solidFill>
                <a:srgbClr val="330BC5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800" dirty="0" smtClean="0">
                <a:solidFill>
                  <a:srgbClr val="330BC5"/>
                </a:solidFill>
                <a:latin typeface="NikoshBAN" pitchFamily="2" charset="0"/>
                <a:cs typeface="NikoshBAN" pitchFamily="2" charset="0"/>
              </a:rPr>
              <a:t>৪র্থ</a:t>
            </a:r>
            <a:r>
              <a:rPr lang="bn-BD" sz="2800" dirty="0" smtClean="0">
                <a:solidFill>
                  <a:srgbClr val="330BC5"/>
                </a:solidFill>
                <a:latin typeface="NikoshBAN" pitchFamily="2" charset="0"/>
                <a:cs typeface="NikoshBAN" pitchFamily="2" charset="0"/>
              </a:rPr>
              <a:t> অধ্যায়ঃ</a:t>
            </a:r>
            <a:r>
              <a:rPr lang="en-US" sz="2800" dirty="0" smtClean="0">
                <a:solidFill>
                  <a:srgbClr val="330BC5"/>
                </a:solidFill>
                <a:latin typeface="NikoshBAN" pitchFamily="2" charset="0"/>
                <a:cs typeface="NikoshBAN" pitchFamily="2" charset="0"/>
              </a:rPr>
              <a:t>- </a:t>
            </a:r>
            <a:r>
              <a:rPr lang="en-US" sz="2800" dirty="0" err="1" smtClean="0">
                <a:solidFill>
                  <a:srgbClr val="330BC5"/>
                </a:solidFill>
                <a:latin typeface="NikoshBAN" pitchFamily="2" charset="0"/>
                <a:cs typeface="NikoshBAN" pitchFamily="2" charset="0"/>
              </a:rPr>
              <a:t>কৃষি</a:t>
            </a:r>
            <a:r>
              <a:rPr lang="en-US" sz="2800" dirty="0" smtClean="0">
                <a:solidFill>
                  <a:srgbClr val="330BC5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err="1" smtClean="0">
                <a:solidFill>
                  <a:srgbClr val="330BC5"/>
                </a:solidFill>
                <a:latin typeface="NikoshBAN" pitchFamily="2" charset="0"/>
                <a:cs typeface="NikoshBAN" pitchFamily="2" charset="0"/>
              </a:rPr>
              <a:t>জলবায়ু</a:t>
            </a:r>
            <a:endParaRPr lang="en-US" sz="2800" dirty="0" smtClean="0">
              <a:solidFill>
                <a:srgbClr val="330BC5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800" dirty="0" smtClean="0">
                <a:solidFill>
                  <a:srgbClr val="330BC5"/>
                </a:solidFill>
                <a:latin typeface="NikoshBAN" pitchFamily="2" charset="0"/>
                <a:cs typeface="NikoshBAN" pitchFamily="2" charset="0"/>
              </a:rPr>
              <a:t>পাঠ-২: </a:t>
            </a:r>
            <a:r>
              <a:rPr lang="en-US" sz="2800" dirty="0" err="1" smtClean="0">
                <a:solidFill>
                  <a:srgbClr val="330BC5"/>
                </a:solidFill>
                <a:latin typeface="NikoshBAN" pitchFamily="2" charset="0"/>
                <a:cs typeface="NikoshBAN" pitchFamily="2" charset="0"/>
              </a:rPr>
              <a:t>খরা</a:t>
            </a:r>
            <a:r>
              <a:rPr lang="en-US" sz="2800" dirty="0" smtClean="0">
                <a:solidFill>
                  <a:srgbClr val="330BC5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330BC5"/>
                </a:solidFill>
                <a:latin typeface="NikoshBAN" pitchFamily="2" charset="0"/>
                <a:cs typeface="NikoshBAN" pitchFamily="2" charset="0"/>
              </a:rPr>
              <a:t>অবস্থায়</a:t>
            </a:r>
            <a:r>
              <a:rPr lang="en-US" sz="2800" dirty="0" smtClean="0">
                <a:solidFill>
                  <a:srgbClr val="330BC5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330BC5"/>
                </a:solidFill>
                <a:latin typeface="NikoshBAN" pitchFamily="2" charset="0"/>
                <a:cs typeface="NikoshBAN" pitchFamily="2" charset="0"/>
              </a:rPr>
              <a:t>ফসল</a:t>
            </a:r>
            <a:r>
              <a:rPr lang="en-US" sz="2800" dirty="0" smtClean="0">
                <a:solidFill>
                  <a:srgbClr val="330BC5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330BC5"/>
                </a:solidFill>
                <a:latin typeface="NikoshBAN" pitchFamily="2" charset="0"/>
                <a:cs typeface="NikoshBAN" pitchFamily="2" charset="0"/>
              </a:rPr>
              <a:t>উৎপাদন</a:t>
            </a:r>
            <a:r>
              <a:rPr lang="en-US" sz="2800" dirty="0" smtClean="0">
                <a:solidFill>
                  <a:srgbClr val="330BC5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330BC5"/>
                </a:solidFill>
                <a:latin typeface="NikoshBAN" pitchFamily="2" charset="0"/>
                <a:cs typeface="NikoshBAN" pitchFamily="2" charset="0"/>
              </a:rPr>
              <a:t>কৌশল</a:t>
            </a:r>
            <a:endParaRPr lang="en-US" sz="2800" dirty="0" smtClean="0">
              <a:solidFill>
                <a:srgbClr val="330BC5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bn-BD" sz="2800" dirty="0" smtClean="0">
                <a:solidFill>
                  <a:srgbClr val="330BC5"/>
                </a:solidFill>
                <a:latin typeface="NikoshBAN" pitchFamily="2" charset="0"/>
                <a:cs typeface="NikoshBAN" pitchFamily="2" charset="0"/>
              </a:rPr>
              <a:t>তারিখঃ </a:t>
            </a:r>
            <a:r>
              <a:rPr lang="en-US" sz="2800" dirty="0" smtClean="0">
                <a:solidFill>
                  <a:srgbClr val="330BC5"/>
                </a:solidFill>
                <a:latin typeface="NikoshBAN" pitchFamily="2" charset="0"/>
                <a:cs typeface="NikoshBAN" pitchFamily="2" charset="0"/>
              </a:rPr>
              <a:t>27</a:t>
            </a:r>
            <a:r>
              <a:rPr lang="bn-BD" sz="2800" dirty="0" smtClean="0">
                <a:solidFill>
                  <a:srgbClr val="330BC5"/>
                </a:solidFill>
                <a:latin typeface="NikoshBAN" pitchFamily="2" charset="0"/>
                <a:cs typeface="NikoshBAN" pitchFamily="2" charset="0"/>
              </a:rPr>
              <a:t>/০</a:t>
            </a:r>
            <a:r>
              <a:rPr lang="en-US" sz="2800" dirty="0" smtClean="0">
                <a:solidFill>
                  <a:srgbClr val="330BC5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bn-BD" sz="2800" dirty="0" smtClean="0">
                <a:solidFill>
                  <a:srgbClr val="330BC5"/>
                </a:solidFill>
                <a:latin typeface="NikoshBAN" pitchFamily="2" charset="0"/>
                <a:cs typeface="NikoshBAN" pitchFamily="2" charset="0"/>
              </a:rPr>
              <a:t>/১</a:t>
            </a:r>
            <a:r>
              <a:rPr lang="en-US" sz="2800" dirty="0" smtClean="0">
                <a:solidFill>
                  <a:srgbClr val="330BC5"/>
                </a:solidFill>
                <a:latin typeface="NikoshBAN" pitchFamily="2" charset="0"/>
                <a:cs typeface="NikoshBAN" pitchFamily="2" charset="0"/>
              </a:rPr>
              <a:t>৫</a:t>
            </a:r>
            <a:r>
              <a:rPr lang="bn-BD" sz="2800" dirty="0" smtClean="0">
                <a:solidFill>
                  <a:srgbClr val="330BC5"/>
                </a:solidFill>
                <a:latin typeface="NikoshBAN" pitchFamily="2" charset="0"/>
                <a:cs typeface="NikoshBAN" pitchFamily="2" charset="0"/>
              </a:rPr>
              <a:t> ইং</a:t>
            </a:r>
          </a:p>
        </p:txBody>
      </p:sp>
      <p:sp>
        <p:nvSpPr>
          <p:cNvPr id="11" name="Oval 10"/>
          <p:cNvSpPr/>
          <p:nvPr/>
        </p:nvSpPr>
        <p:spPr>
          <a:xfrm>
            <a:off x="1752600" y="2225566"/>
            <a:ext cx="1524000" cy="1736834"/>
          </a:xfrm>
          <a:prstGeom prst="ellipse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1371600"/>
            <a:ext cx="3886200" cy="762000"/>
          </a:xfrm>
        </p:spPr>
        <p:txBody>
          <a:bodyPr>
            <a:normAutofit/>
          </a:bodyPr>
          <a:lstStyle/>
          <a:p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এসো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ভিডিও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দেখি</a:t>
            </a:r>
            <a:endParaRPr lang="en-US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4" name="Object 3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5122531"/>
              </p:ext>
            </p:extLst>
          </p:nvPr>
        </p:nvGraphicFramePr>
        <p:xfrm>
          <a:off x="3429000" y="2819400"/>
          <a:ext cx="2353733" cy="1985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Packager Shell Object" showAsIcon="1" r:id="rId3" imgW="914400" imgH="771480" progId="Package">
                  <p:embed/>
                </p:oleObj>
              </mc:Choice>
              <mc:Fallback>
                <p:oleObj name="Packager Shell Object" showAsIcon="1" r:id="rId3" imgW="914400" imgH="771480" progId="Package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2819400"/>
                        <a:ext cx="2353733" cy="1985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60410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895600"/>
            <a:ext cx="7467600" cy="1524000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prstTxWarp prst="textWave1">
              <a:avLst/>
            </a:prstTxWarp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b="1" dirty="0" err="1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খরা</a:t>
            </a:r>
            <a:r>
              <a:rPr lang="en-US" b="1" dirty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অবস্থায়</a:t>
            </a:r>
            <a:r>
              <a:rPr lang="en-US" b="1" dirty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ফসল</a:t>
            </a:r>
            <a:r>
              <a:rPr lang="en-US" b="1" dirty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উৎপাদন</a:t>
            </a:r>
            <a:r>
              <a:rPr lang="en-US" b="1" dirty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কৌশল</a:t>
            </a:r>
            <a:endParaRPr lang="en-US" b="1" dirty="0">
              <a:ln/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1219200"/>
            <a:ext cx="4114800" cy="10668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4400" dirty="0" err="1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440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40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…….</a:t>
            </a:r>
            <a:endParaRPr lang="en-US" sz="440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194097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1920875"/>
            <a:ext cx="5334000" cy="57785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32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………</a:t>
            </a:r>
            <a:endParaRPr lang="en-US" sz="32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667000"/>
            <a:ext cx="7315200" cy="3352800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খরা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কবলিত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অবস্থা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কাকে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just"/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খরা অবস্থায় ফসল উৎপাদন কৌশলগুলোর নাম লিখতে পারবে।</a:t>
            </a:r>
          </a:p>
          <a:p>
            <a:pPr algn="just"/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খরা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অবস্থায়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ফসল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উৎপাদন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কৌশলগুলো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Frame 5"/>
          <p:cNvSpPr/>
          <p:nvPr/>
        </p:nvSpPr>
        <p:spPr>
          <a:xfrm>
            <a:off x="1600200" y="533400"/>
            <a:ext cx="5943600" cy="1143000"/>
          </a:xfrm>
          <a:prstGeom prst="frame">
            <a:avLst>
              <a:gd name="adj1" fmla="val 2444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43275" y="3244334"/>
            <a:ext cx="14574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dirty="0"/>
              <a:t>এ পাঠ শেষে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9205080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789564"/>
            <a:ext cx="3702449" cy="2563235"/>
          </a:xfrm>
          <a:prstGeom prst="round2DiagRect">
            <a:avLst/>
          </a:prstGeom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962" y="3684391"/>
            <a:ext cx="3754060" cy="2402599"/>
          </a:xfrm>
          <a:prstGeom prst="round2Diag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3684391"/>
            <a:ext cx="3550048" cy="2486057"/>
          </a:xfrm>
          <a:prstGeom prst="round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3915" y="838200"/>
            <a:ext cx="3840154" cy="2514600"/>
          </a:xfrm>
          <a:prstGeom prst="round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04614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0" y="533400"/>
            <a:ext cx="3911600" cy="2819400"/>
          </a:xfrm>
          <a:prstGeom prst="rect">
            <a:avLst/>
          </a:prstGeom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3634758"/>
            <a:ext cx="4038599" cy="2635702"/>
          </a:xfrm>
          <a:prstGeom prst="rect">
            <a:avLst/>
          </a:prstGeom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880" y="533400"/>
            <a:ext cx="3971220" cy="2819399"/>
          </a:xfrm>
          <a:prstGeom prst="rect">
            <a:avLst/>
          </a:prstGeom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Rounded Rectangle 8"/>
          <p:cNvSpPr/>
          <p:nvPr/>
        </p:nvSpPr>
        <p:spPr>
          <a:xfrm>
            <a:off x="4800600" y="3733800"/>
            <a:ext cx="3810000" cy="2438400"/>
          </a:xfrm>
          <a:prstGeom prst="round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উপযুক্ত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ফসল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ফসলের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জাত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387692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533400"/>
            <a:ext cx="4100945" cy="2819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3632093"/>
            <a:ext cx="4038599" cy="26923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32-Point Star 8"/>
          <p:cNvSpPr/>
          <p:nvPr/>
        </p:nvSpPr>
        <p:spPr>
          <a:xfrm>
            <a:off x="457200" y="685800"/>
            <a:ext cx="3733800" cy="2590800"/>
          </a:xfrm>
          <a:prstGeom prst="star32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মাটির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ছিদ্র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নষ্টকরণ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8200" y="3657600"/>
            <a:ext cx="4038600" cy="26637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387692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614</TotalTime>
  <Words>295</Words>
  <Application>Microsoft Office PowerPoint</Application>
  <PresentationFormat>On-screen Show (4:3)</PresentationFormat>
  <Paragraphs>79</Paragraphs>
  <Slides>20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NikoshBAN</vt:lpstr>
      <vt:lpstr>Vrinda</vt:lpstr>
      <vt:lpstr>Wingdings</vt:lpstr>
      <vt:lpstr>Office Theme</vt:lpstr>
      <vt:lpstr>Packager Shell Object</vt:lpstr>
      <vt:lpstr>PowerPoint Presentation</vt:lpstr>
      <vt:lpstr>PowerPoint Presentation</vt:lpstr>
      <vt:lpstr>PowerPoint Presentation</vt:lpstr>
      <vt:lpstr>এসো একটি ভিডিও দেখি</vt:lpstr>
      <vt:lpstr>খরা অবস্থায় ফসল উৎপাদন কৌশল</vt:lpstr>
      <vt:lpstr>এই পাঠ শেষে শিক্ষার্থীরা………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একক কাজ</vt:lpstr>
      <vt:lpstr>দলীয় কাজ</vt:lpstr>
      <vt:lpstr>মূল্যায়ন</vt:lpstr>
      <vt:lpstr>বাড়ির কাজ</vt:lpstr>
      <vt:lpstr>ধন্যবাদ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NEER</dc:creator>
  <cp:lastModifiedBy>UTPAL</cp:lastModifiedBy>
  <cp:revision>114</cp:revision>
  <dcterms:created xsi:type="dcterms:W3CDTF">2006-08-16T00:00:00Z</dcterms:created>
  <dcterms:modified xsi:type="dcterms:W3CDTF">2016-08-06T10:35:20Z</dcterms:modified>
</cp:coreProperties>
</file>